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2" r:id="rId8"/>
    <p:sldId id="263" r:id="rId9"/>
    <p:sldId id="274" r:id="rId10"/>
    <p:sldId id="266" r:id="rId11"/>
    <p:sldId id="264" r:id="rId12"/>
    <p:sldId id="265" r:id="rId13"/>
    <p:sldId id="269" r:id="rId14"/>
    <p:sldId id="267" r:id="rId15"/>
    <p:sldId id="268" r:id="rId16"/>
    <p:sldId id="270" r:id="rId17"/>
    <p:sldId id="271"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02" y="-15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3CA606-3FE1-4264-ABC7-4B39E8D9545C}" type="datetimeFigureOut">
              <a:rPr lang="en-US" smtClean="0"/>
              <a:pPr/>
              <a:t>6/9/2007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271EEC-7E98-4EA9-A928-8EF69527260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271EEC-7E98-4EA9-A928-8EF69527260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A48C2EE-F11D-4910-93E3-BFA90C029B87}" type="datetimeFigureOut">
              <a:rPr lang="en-US" smtClean="0"/>
              <a:pPr/>
              <a:t>6/9/2007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995D0A25-24F2-4D65-8C4F-E26FCEE21529}"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48C2EE-F11D-4910-93E3-BFA90C029B87}" type="datetimeFigureOut">
              <a:rPr lang="en-US" smtClean="0"/>
              <a:pPr/>
              <a:t>6/9/2007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5D0A25-24F2-4D65-8C4F-E26FCEE215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48C2EE-F11D-4910-93E3-BFA90C029B87}" type="datetimeFigureOut">
              <a:rPr lang="en-US" smtClean="0"/>
              <a:pPr/>
              <a:t>6/9/2007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5D0A25-24F2-4D65-8C4F-E26FCEE2152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A48C2EE-F11D-4910-93E3-BFA90C029B87}" type="datetimeFigureOut">
              <a:rPr lang="en-US" smtClean="0"/>
              <a:pPr/>
              <a:t>6/9/2007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5D0A25-24F2-4D65-8C4F-E26FCEE21529}"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A48C2EE-F11D-4910-93E3-BFA90C029B87}" type="datetimeFigureOut">
              <a:rPr lang="en-US" smtClean="0"/>
              <a:pPr/>
              <a:t>6/9/2007</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995D0A25-24F2-4D65-8C4F-E26FCEE2152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A48C2EE-F11D-4910-93E3-BFA90C029B87}" type="datetimeFigureOut">
              <a:rPr lang="en-US" smtClean="0"/>
              <a:pPr/>
              <a:t>6/9/2007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5D0A25-24F2-4D65-8C4F-E26FCEE21529}"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A48C2EE-F11D-4910-93E3-BFA90C029B87}" type="datetimeFigureOut">
              <a:rPr lang="en-US" smtClean="0"/>
              <a:pPr/>
              <a:t>6/9/2007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5D0A25-24F2-4D65-8C4F-E26FCEE21529}"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A48C2EE-F11D-4910-93E3-BFA90C029B87}" type="datetimeFigureOut">
              <a:rPr lang="en-US" smtClean="0"/>
              <a:pPr/>
              <a:t>6/9/2007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5D0A25-24F2-4D65-8C4F-E26FCEE2152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48C2EE-F11D-4910-93E3-BFA90C029B87}" type="datetimeFigureOut">
              <a:rPr lang="en-US" smtClean="0"/>
              <a:pPr/>
              <a:t>6/9/2007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5D0A25-24F2-4D65-8C4F-E26FCEE2152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A48C2EE-F11D-4910-93E3-BFA90C029B87}" type="datetimeFigureOut">
              <a:rPr lang="en-US" smtClean="0"/>
              <a:pPr/>
              <a:t>6/9/2007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5D0A25-24F2-4D65-8C4F-E26FCEE21529}"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A48C2EE-F11D-4910-93E3-BFA90C029B87}" type="datetimeFigureOut">
              <a:rPr lang="en-US" smtClean="0"/>
              <a:pPr/>
              <a:t>6/9/2007</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995D0A25-24F2-4D65-8C4F-E26FCEE21529}"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A48C2EE-F11D-4910-93E3-BFA90C029B87}" type="datetimeFigureOut">
              <a:rPr lang="en-US" smtClean="0"/>
              <a:pPr/>
              <a:t>6/9/2007</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95D0A25-24F2-4D65-8C4F-E26FCEE2152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www.youtube.com/watch?v=ljbI-363A2Q"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ICCM – Worship Session </a:t>
            </a:r>
          </a:p>
          <a:p>
            <a:r>
              <a:rPr lang="en-US" dirty="0" smtClean="0"/>
              <a:t>John Edmiston</a:t>
            </a:r>
            <a:endParaRPr lang="en-US" dirty="0"/>
          </a:p>
        </p:txBody>
      </p:sp>
      <p:sp>
        <p:nvSpPr>
          <p:cNvPr id="2" name="Title 1"/>
          <p:cNvSpPr>
            <a:spLocks noGrp="1"/>
          </p:cNvSpPr>
          <p:nvPr>
            <p:ph type="ctrTitle"/>
          </p:nvPr>
        </p:nvSpPr>
        <p:spPr/>
        <p:txBody>
          <a:bodyPr/>
          <a:lstStyle/>
          <a:p>
            <a:r>
              <a:rPr lang="en-US" dirty="0" smtClean="0"/>
              <a:t>Cybermissions: Towards A Theology Of Technology</a:t>
            </a:r>
            <a:endParaRPr lang="en-US" dirty="0"/>
          </a:p>
        </p:txBody>
      </p:sp>
      <p:pic>
        <p:nvPicPr>
          <p:cNvPr id="4" name="Picture 3" descr="telescope.jpg"/>
          <p:cNvPicPr>
            <a:picLocks noChangeAspect="1"/>
          </p:cNvPicPr>
          <p:nvPr/>
        </p:nvPicPr>
        <p:blipFill>
          <a:blip r:embed="rId3"/>
          <a:stretch>
            <a:fillRect/>
          </a:stretch>
        </p:blipFill>
        <p:spPr>
          <a:xfrm>
            <a:off x="6343650" y="3124200"/>
            <a:ext cx="2628900" cy="35052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God  &amp; The Ark Of The Covenant</a:t>
            </a:r>
            <a:endParaRPr lang="en-US" b="1" dirty="0"/>
          </a:p>
        </p:txBody>
      </p:sp>
      <p:sp>
        <p:nvSpPr>
          <p:cNvPr id="3" name="Content Placeholder 2"/>
          <p:cNvSpPr>
            <a:spLocks noGrp="1"/>
          </p:cNvSpPr>
          <p:nvPr>
            <p:ph sz="quarter" idx="1"/>
          </p:nvPr>
        </p:nvSpPr>
        <p:spPr>
          <a:xfrm>
            <a:off x="381000" y="1524000"/>
            <a:ext cx="5867400" cy="4572000"/>
          </a:xfrm>
        </p:spPr>
        <p:txBody>
          <a:bodyPr>
            <a:normAutofit lnSpcReduction="10000"/>
          </a:bodyPr>
          <a:lstStyle/>
          <a:p>
            <a:r>
              <a:rPr lang="en-US" dirty="0" smtClean="0"/>
              <a:t>And you shall put the mercy-seat above, upon the ark. And in the ark you shall put the testimony that I shall give you. And I will meet with you there, and I will talk with you from above the mercy-seat, from between the two cherubs on the ark of the testimony, of all things which I will give you in commandment to the sons of Israel.  </a:t>
            </a:r>
            <a:br>
              <a:rPr lang="en-US" dirty="0" smtClean="0"/>
            </a:br>
            <a:r>
              <a:rPr lang="en-US" dirty="0" smtClean="0"/>
              <a:t>(Exodus 25:21-22 MKJV)</a:t>
            </a:r>
          </a:p>
          <a:p>
            <a:r>
              <a:rPr lang="en-US" dirty="0" smtClean="0"/>
              <a:t>God put His Presence and Voice in a human creation made by a craftsman – God-indwelt technology?</a:t>
            </a:r>
          </a:p>
          <a:p>
            <a:endParaRPr lang="en-US" dirty="0" smtClean="0"/>
          </a:p>
          <a:p>
            <a:endParaRPr lang="en-US" dirty="0"/>
          </a:p>
        </p:txBody>
      </p:sp>
      <p:pic>
        <p:nvPicPr>
          <p:cNvPr id="6146" name="Picture 2"/>
          <p:cNvPicPr>
            <a:picLocks noGrp="1" noChangeAspect="1" noChangeArrowheads="1"/>
          </p:cNvPicPr>
          <p:nvPr>
            <p:ph sz="quarter" idx="2"/>
          </p:nvPr>
        </p:nvPicPr>
        <p:blipFill>
          <a:blip r:embed="rId3"/>
          <a:srcRect/>
          <a:stretch>
            <a:fillRect/>
          </a:stretch>
        </p:blipFill>
        <p:spPr bwMode="auto">
          <a:xfrm>
            <a:off x="6400800" y="1676400"/>
            <a:ext cx="2538664" cy="160782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Spirit-Indwelt Machines</a:t>
            </a:r>
            <a:endParaRPr lang="en-US" b="1" dirty="0"/>
          </a:p>
        </p:txBody>
      </p:sp>
      <p:sp>
        <p:nvSpPr>
          <p:cNvPr id="3" name="Content Placeholder 2"/>
          <p:cNvSpPr>
            <a:spLocks noGrp="1"/>
          </p:cNvSpPr>
          <p:nvPr>
            <p:ph sz="quarter" idx="1"/>
          </p:nvPr>
        </p:nvSpPr>
        <p:spPr>
          <a:xfrm>
            <a:off x="228600" y="1447800"/>
            <a:ext cx="7010400" cy="5105400"/>
          </a:xfrm>
        </p:spPr>
        <p:txBody>
          <a:bodyPr>
            <a:normAutofit fontScale="77500" lnSpcReduction="20000"/>
          </a:bodyPr>
          <a:lstStyle/>
          <a:p>
            <a:r>
              <a:rPr lang="en-US" sz="2900" dirty="0" smtClean="0"/>
              <a:t>And as I looked at the living creatures, behold, one wheel was on the earth by the living creatures, with its four faces. And their appearance and their workmanship was like a wheel in the middle of a wheel. When they went, they went on their four sides; and they did not turn when they went. And their rims: they were even high; they were even awesome. And their rims were full of eyes all around the four of them. And in the going of the living creatures, the wheels went beside them; and in the lifting up of the living creatures from the earth, the wheels were lifted up. </a:t>
            </a:r>
            <a:r>
              <a:rPr lang="en-US" sz="2900" b="1" dirty="0" smtClean="0"/>
              <a:t>Wherever the spirit was to go, there they went; there the spirit was to go, and the wheels were lifted up along with them. For the spirit of the living creature was in the wheels. </a:t>
            </a:r>
            <a:r>
              <a:rPr lang="en-US" sz="2900" dirty="0" smtClean="0"/>
              <a:t>In their going, these went; and in their standing still, these stood still. And in their lifting up from the earth, the wheels were lifted up along with them. For the spirit of the living creature was in the wheels. (Ezekiel 1:15-21 MKJV)</a:t>
            </a:r>
          </a:p>
          <a:p>
            <a:endParaRPr lang="en-US" dirty="0" smtClean="0"/>
          </a:p>
          <a:p>
            <a:endParaRPr lang="en-US" dirty="0"/>
          </a:p>
        </p:txBody>
      </p:sp>
      <p:pic>
        <p:nvPicPr>
          <p:cNvPr id="4099" name="Picture 3" descr="C:\Documents and Settings\John\Local Settings\Temporary Internet Files\Content.IE5\UZMS8N7D\MPj03165650000[1].jpg"/>
          <p:cNvPicPr>
            <a:picLocks noGrp="1" noChangeAspect="1" noChangeArrowheads="1"/>
          </p:cNvPicPr>
          <p:nvPr>
            <p:ph sz="quarter" idx="2"/>
          </p:nvPr>
        </p:nvPicPr>
        <p:blipFill>
          <a:blip r:embed="rId3"/>
          <a:srcRect/>
          <a:stretch>
            <a:fillRect/>
          </a:stretch>
        </p:blipFill>
        <p:spPr bwMode="auto">
          <a:xfrm>
            <a:off x="7315200" y="1524000"/>
            <a:ext cx="1673225" cy="2454609"/>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1447800"/>
            <a:ext cx="5791200" cy="4572000"/>
          </a:xfrm>
        </p:spPr>
        <p:txBody>
          <a:bodyPr>
            <a:normAutofit fontScale="92500" lnSpcReduction="20000"/>
          </a:bodyPr>
          <a:lstStyle/>
          <a:p>
            <a:r>
              <a:rPr lang="en-US" dirty="0" smtClean="0"/>
              <a:t>Rev 13:15  And there was given to it to give a spirit to the image of the beast, so that the image of the beast might both speak, and might cause as many as would not worship the image of the beast to be killed. </a:t>
            </a:r>
          </a:p>
          <a:p>
            <a:r>
              <a:rPr lang="en-US" dirty="0" smtClean="0"/>
              <a:t>And a third angel followed them, saying with a great voice, If anyone worships the beast and its image, and receives a mark in his forehead or in his hand, he also will drink of the wine of the anger of God, having been mixed undiluted in the cup of His wrath. And he will be tormented by fire and brimstone before the holy angels, and in the presence of the Lamb. </a:t>
            </a:r>
            <a:br>
              <a:rPr lang="en-US" dirty="0" smtClean="0"/>
            </a:br>
            <a:r>
              <a:rPr lang="en-US" dirty="0" smtClean="0"/>
              <a:t>(Revelation 14:9-10 MKJV)</a:t>
            </a:r>
          </a:p>
          <a:p>
            <a:endParaRPr lang="en-US" dirty="0" smtClean="0"/>
          </a:p>
          <a:p>
            <a:endParaRPr lang="en-US" dirty="0" smtClean="0"/>
          </a:p>
          <a:p>
            <a:endParaRPr lang="en-US" dirty="0"/>
          </a:p>
        </p:txBody>
      </p:sp>
      <p:sp>
        <p:nvSpPr>
          <p:cNvPr id="6" name="Title 5"/>
          <p:cNvSpPr>
            <a:spLocks noGrp="1"/>
          </p:cNvSpPr>
          <p:nvPr>
            <p:ph type="title"/>
          </p:nvPr>
        </p:nvSpPr>
        <p:spPr/>
        <p:txBody>
          <a:bodyPr/>
          <a:lstStyle/>
          <a:p>
            <a:r>
              <a:rPr lang="en-US" b="1" dirty="0" smtClean="0"/>
              <a:t>Demons In The Machine….</a:t>
            </a:r>
            <a:endParaRPr lang="en-US" b="1" dirty="0"/>
          </a:p>
        </p:txBody>
      </p:sp>
      <p:pic>
        <p:nvPicPr>
          <p:cNvPr id="5123" name="Picture 3" descr="C:\Documents and Settings\John\Local Settings\Temporary Internet Files\Content.IE5\UZMS8N7D\MCj00884560000[1].wmf"/>
          <p:cNvPicPr>
            <a:picLocks noGrp="1" noChangeAspect="1" noChangeArrowheads="1"/>
          </p:cNvPicPr>
          <p:nvPr>
            <p:ph sz="quarter" idx="2"/>
          </p:nvPr>
        </p:nvPicPr>
        <p:blipFill>
          <a:blip r:embed="rId3"/>
          <a:srcRect/>
          <a:stretch>
            <a:fillRect/>
          </a:stretch>
        </p:blipFill>
        <p:spPr bwMode="auto">
          <a:xfrm>
            <a:off x="6705600" y="1600200"/>
            <a:ext cx="2223152" cy="16002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772400" cy="715962"/>
          </a:xfrm>
        </p:spPr>
        <p:txBody>
          <a:bodyPr>
            <a:normAutofit fontScale="90000"/>
          </a:bodyPr>
          <a:lstStyle/>
          <a:p>
            <a:r>
              <a:rPr lang="en-US" b="1" dirty="0" smtClean="0"/>
              <a:t>Idols and Artifacts</a:t>
            </a:r>
            <a:endParaRPr lang="en-US" b="1" dirty="0"/>
          </a:p>
        </p:txBody>
      </p:sp>
      <p:sp>
        <p:nvSpPr>
          <p:cNvPr id="3" name="Content Placeholder 2"/>
          <p:cNvSpPr>
            <a:spLocks noGrp="1"/>
          </p:cNvSpPr>
          <p:nvPr>
            <p:ph sz="quarter" idx="1"/>
          </p:nvPr>
        </p:nvSpPr>
        <p:spPr>
          <a:xfrm>
            <a:off x="304800" y="1143000"/>
            <a:ext cx="6172200" cy="5486400"/>
          </a:xfrm>
        </p:spPr>
        <p:txBody>
          <a:bodyPr>
            <a:normAutofit fontScale="85000" lnSpcReduction="10000"/>
          </a:bodyPr>
          <a:lstStyle/>
          <a:p>
            <a:r>
              <a:rPr lang="en-US" dirty="0" smtClean="0"/>
              <a:t>Idols and religious artifacts can carry a demonic presence</a:t>
            </a:r>
          </a:p>
          <a:p>
            <a:r>
              <a:rPr lang="en-US" i="1" dirty="0" smtClean="0"/>
              <a:t>What then do I say? That the idol is anything, or that an idolatrous sacrifice is anything? But I say that the things which the nations sacrifice, they sacrifice to demons and not to God. And I do not desire that you should have fellowship with demons.  </a:t>
            </a:r>
            <a:r>
              <a:rPr lang="en-US" dirty="0" smtClean="0"/>
              <a:t>(1 Corinthians 10:19-20 MKJV)</a:t>
            </a:r>
          </a:p>
          <a:p>
            <a:r>
              <a:rPr lang="en-US" i="1" dirty="0" smtClean="0"/>
              <a:t>And He shall deliver their kings into your hand, and you shall destroy their name from under the heavens. No man shall be able to stand before you until you have destroyed them. You shall burn the graven images of their gods with fire. You shall not desire the silver or gold on them, nor take it for yourself, so that you may not be snared in it. For it is an abomination to Jehovah your God. And you shall not bring an abomination into your house, lest you be a cursed thing like it. You shall utterly hate it, and you shall utterly despise it. For it is a cursed thing. </a:t>
            </a:r>
            <a:r>
              <a:rPr lang="en-US" dirty="0" smtClean="0"/>
              <a:t>(Deuteronomy 7:24-26 MKJV) </a:t>
            </a:r>
            <a:endParaRPr lang="en-US" dirty="0"/>
          </a:p>
        </p:txBody>
      </p:sp>
      <p:pic>
        <p:nvPicPr>
          <p:cNvPr id="7170" name="Picture 2" descr="C:\Documents and Settings\John\Local Settings\Temporary Internet Files\Content.IE5\TH47CKJ0\MCBL00017_0000[1].wmf"/>
          <p:cNvPicPr>
            <a:picLocks noChangeAspect="1" noChangeArrowheads="1"/>
          </p:cNvPicPr>
          <p:nvPr/>
        </p:nvPicPr>
        <p:blipFill>
          <a:blip r:embed="rId3"/>
          <a:srcRect/>
          <a:stretch>
            <a:fillRect/>
          </a:stretch>
        </p:blipFill>
        <p:spPr bwMode="auto">
          <a:xfrm>
            <a:off x="6553200" y="228601"/>
            <a:ext cx="2590800" cy="309169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Good Technology Is…</a:t>
            </a:r>
            <a:endParaRPr lang="en-US" b="1" dirty="0"/>
          </a:p>
        </p:txBody>
      </p:sp>
      <p:sp>
        <p:nvSpPr>
          <p:cNvPr id="3" name="Content Placeholder 2"/>
          <p:cNvSpPr>
            <a:spLocks noGrp="1"/>
          </p:cNvSpPr>
          <p:nvPr>
            <p:ph sz="quarter" idx="1"/>
          </p:nvPr>
        </p:nvSpPr>
        <p:spPr>
          <a:xfrm>
            <a:off x="228600" y="1676400"/>
            <a:ext cx="5791200" cy="4572000"/>
          </a:xfrm>
        </p:spPr>
        <p:txBody>
          <a:bodyPr>
            <a:normAutofit lnSpcReduction="10000"/>
          </a:bodyPr>
          <a:lstStyle/>
          <a:p>
            <a:r>
              <a:rPr lang="en-US" dirty="0" smtClean="0"/>
              <a:t>Like the Ark or Ezekiel’s Wheels..</a:t>
            </a:r>
          </a:p>
          <a:p>
            <a:r>
              <a:rPr lang="en-US" dirty="0" smtClean="0"/>
              <a:t>Worshipful / Glorifies God</a:t>
            </a:r>
          </a:p>
          <a:p>
            <a:r>
              <a:rPr lang="en-US" dirty="0" smtClean="0"/>
              <a:t>Beautiful, Holy and Glorious</a:t>
            </a:r>
          </a:p>
          <a:p>
            <a:r>
              <a:rPr lang="en-US" dirty="0" smtClean="0"/>
              <a:t>Lasting / Permanent</a:t>
            </a:r>
          </a:p>
          <a:p>
            <a:r>
              <a:rPr lang="en-US" dirty="0" smtClean="0"/>
              <a:t>High Quality In Materials and Construction</a:t>
            </a:r>
          </a:p>
          <a:p>
            <a:r>
              <a:rPr lang="en-US" dirty="0" smtClean="0"/>
              <a:t>Raises People Up To God </a:t>
            </a:r>
          </a:p>
          <a:p>
            <a:r>
              <a:rPr lang="en-US" dirty="0" smtClean="0"/>
              <a:t> Blesses Them In Some Way</a:t>
            </a:r>
          </a:p>
          <a:p>
            <a:r>
              <a:rPr lang="en-US" dirty="0" smtClean="0"/>
              <a:t>Gentle / Life-Giving </a:t>
            </a:r>
          </a:p>
          <a:p>
            <a:r>
              <a:rPr lang="en-US" dirty="0" smtClean="0"/>
              <a:t>Revelatory</a:t>
            </a:r>
          </a:p>
          <a:p>
            <a:r>
              <a:rPr lang="en-US" dirty="0" smtClean="0"/>
              <a:t>An Exercise In Grace And Mercy</a:t>
            </a:r>
          </a:p>
          <a:p>
            <a:endParaRPr lang="en-US" dirty="0"/>
          </a:p>
        </p:txBody>
      </p:sp>
      <p:pic>
        <p:nvPicPr>
          <p:cNvPr id="8195" name="Picture 3" descr="C:\Documents and Settings\John\Local Settings\Temporary Internet Files\Content.IE5\WFGHS8YP\MPj04277170000[1].jpg"/>
          <p:cNvPicPr>
            <a:picLocks noChangeAspect="1" noChangeArrowheads="1"/>
          </p:cNvPicPr>
          <p:nvPr/>
        </p:nvPicPr>
        <p:blipFill>
          <a:blip r:embed="rId3" cstate="print"/>
          <a:srcRect/>
          <a:stretch>
            <a:fillRect/>
          </a:stretch>
        </p:blipFill>
        <p:spPr bwMode="auto">
          <a:xfrm>
            <a:off x="5791200" y="1219200"/>
            <a:ext cx="3071812" cy="3071812"/>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772400" cy="1143000"/>
          </a:xfrm>
        </p:spPr>
        <p:txBody>
          <a:bodyPr/>
          <a:lstStyle/>
          <a:p>
            <a:r>
              <a:rPr lang="en-US" b="1" dirty="0" smtClean="0"/>
              <a:t>Evil Technology Is…</a:t>
            </a:r>
            <a:endParaRPr lang="en-US" b="1" dirty="0"/>
          </a:p>
        </p:txBody>
      </p:sp>
      <p:sp>
        <p:nvSpPr>
          <p:cNvPr id="3" name="Content Placeholder 2"/>
          <p:cNvSpPr>
            <a:spLocks noGrp="1"/>
          </p:cNvSpPr>
          <p:nvPr>
            <p:ph sz="quarter" idx="1"/>
          </p:nvPr>
        </p:nvSpPr>
        <p:spPr>
          <a:xfrm>
            <a:off x="381000" y="1600200"/>
            <a:ext cx="5638800" cy="4572000"/>
          </a:xfrm>
        </p:spPr>
        <p:txBody>
          <a:bodyPr>
            <a:normAutofit lnSpcReduction="10000"/>
          </a:bodyPr>
          <a:lstStyle/>
          <a:p>
            <a:r>
              <a:rPr lang="en-US" dirty="0" smtClean="0"/>
              <a:t>Like torture, crucifixion or the Image Of The Beast</a:t>
            </a:r>
          </a:p>
          <a:p>
            <a:r>
              <a:rPr lang="en-US" dirty="0" smtClean="0"/>
              <a:t>Crude</a:t>
            </a:r>
          </a:p>
          <a:p>
            <a:r>
              <a:rPr lang="en-US" dirty="0" smtClean="0"/>
              <a:t>Cruel / Degrading of Humanity</a:t>
            </a:r>
          </a:p>
          <a:p>
            <a:r>
              <a:rPr lang="en-US" dirty="0" smtClean="0"/>
              <a:t>Inhuman / Beastly</a:t>
            </a:r>
          </a:p>
          <a:p>
            <a:r>
              <a:rPr lang="en-US" dirty="0" smtClean="0"/>
              <a:t>Idolatrous</a:t>
            </a:r>
          </a:p>
          <a:p>
            <a:r>
              <a:rPr lang="en-US" dirty="0" smtClean="0"/>
              <a:t>Murderous</a:t>
            </a:r>
          </a:p>
          <a:p>
            <a:r>
              <a:rPr lang="en-US" dirty="0" smtClean="0"/>
              <a:t>Demonic</a:t>
            </a:r>
          </a:p>
          <a:p>
            <a:r>
              <a:rPr lang="en-US" dirty="0" smtClean="0"/>
              <a:t>An Exertion Of Power &amp; Dominance</a:t>
            </a:r>
          </a:p>
          <a:p>
            <a:r>
              <a:rPr lang="en-US" dirty="0" smtClean="0"/>
              <a:t>Scornful Of God</a:t>
            </a:r>
            <a:endParaRPr lang="en-US" dirty="0"/>
          </a:p>
        </p:txBody>
      </p:sp>
      <p:pic>
        <p:nvPicPr>
          <p:cNvPr id="6" name="Content Placeholder 5" descr="crossSm.jpg"/>
          <p:cNvPicPr>
            <a:picLocks noGrp="1" noChangeAspect="1"/>
          </p:cNvPicPr>
          <p:nvPr>
            <p:ph sz="quarter" idx="2"/>
          </p:nvPr>
        </p:nvPicPr>
        <p:blipFill>
          <a:blip r:embed="rId3"/>
          <a:stretch>
            <a:fillRect/>
          </a:stretch>
        </p:blipFill>
        <p:spPr>
          <a:xfrm>
            <a:off x="6248400" y="1676400"/>
            <a:ext cx="2540000" cy="1905000"/>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 Then….</a:t>
            </a:r>
            <a:endParaRPr lang="en-US" b="1" dirty="0"/>
          </a:p>
        </p:txBody>
      </p:sp>
      <p:sp>
        <p:nvSpPr>
          <p:cNvPr id="3" name="Content Placeholder 2"/>
          <p:cNvSpPr>
            <a:spLocks noGrp="1"/>
          </p:cNvSpPr>
          <p:nvPr>
            <p:ph sz="quarter" idx="1"/>
          </p:nvPr>
        </p:nvSpPr>
        <p:spPr>
          <a:xfrm>
            <a:off x="381000" y="1447800"/>
            <a:ext cx="6400800" cy="5029200"/>
          </a:xfrm>
        </p:spPr>
        <p:txBody>
          <a:bodyPr>
            <a:normAutofit fontScale="92500" lnSpcReduction="20000"/>
          </a:bodyPr>
          <a:lstStyle/>
          <a:p>
            <a:r>
              <a:rPr lang="en-US" dirty="0" smtClean="0"/>
              <a:t>Christians should seek to develop ‘good technology’ and refuse to be involved in ‘evil technology’ no matter how cool it may first appear to be.</a:t>
            </a:r>
          </a:p>
          <a:p>
            <a:r>
              <a:rPr lang="en-US" dirty="0" smtClean="0"/>
              <a:t>Christians should use technology to exalt God and to worship Him</a:t>
            </a:r>
          </a:p>
          <a:p>
            <a:r>
              <a:rPr lang="en-US" dirty="0" smtClean="0"/>
              <a:t>Christians should use technology to help the poor and to achieve justice</a:t>
            </a:r>
          </a:p>
          <a:p>
            <a:r>
              <a:rPr lang="en-US" dirty="0" smtClean="0"/>
              <a:t>Christians should use technology to share the gospel and to make disciples</a:t>
            </a:r>
          </a:p>
          <a:p>
            <a:r>
              <a:rPr lang="en-US" dirty="0" smtClean="0"/>
              <a:t>Christians should use technology to create beauty, wisdom, knowledge and peace in the world around them</a:t>
            </a:r>
          </a:p>
          <a:p>
            <a:r>
              <a:rPr lang="en-US" dirty="0" smtClean="0"/>
              <a:t>Christians should use technology to include people in loving Christian community</a:t>
            </a:r>
            <a:endParaRPr lang="en-US" dirty="0"/>
          </a:p>
        </p:txBody>
      </p:sp>
      <p:pic>
        <p:nvPicPr>
          <p:cNvPr id="5" name="Content Placeholder 4" descr="845046.jpg"/>
          <p:cNvPicPr>
            <a:picLocks noGrp="1" noChangeAspect="1"/>
          </p:cNvPicPr>
          <p:nvPr>
            <p:ph sz="quarter" idx="2"/>
          </p:nvPr>
        </p:nvPicPr>
        <p:blipFill>
          <a:blip r:embed="rId3"/>
          <a:stretch>
            <a:fillRect/>
          </a:stretch>
        </p:blipFill>
        <p:spPr>
          <a:xfrm>
            <a:off x="6934200" y="1600200"/>
            <a:ext cx="1981200" cy="2971800"/>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We Can Do This By….</a:t>
            </a:r>
            <a:endParaRPr lang="en-US" b="1" dirty="0"/>
          </a:p>
        </p:txBody>
      </p:sp>
      <p:sp>
        <p:nvSpPr>
          <p:cNvPr id="3" name="Content Placeholder 2"/>
          <p:cNvSpPr>
            <a:spLocks noGrp="1"/>
          </p:cNvSpPr>
          <p:nvPr>
            <p:ph sz="quarter" idx="1"/>
          </p:nvPr>
        </p:nvSpPr>
        <p:spPr>
          <a:xfrm>
            <a:off x="304800" y="1447800"/>
            <a:ext cx="6705600" cy="4572000"/>
          </a:xfrm>
        </p:spPr>
        <p:txBody>
          <a:bodyPr>
            <a:normAutofit lnSpcReduction="10000"/>
          </a:bodyPr>
          <a:lstStyle/>
          <a:p>
            <a:r>
              <a:rPr lang="en-US" dirty="0" smtClean="0"/>
              <a:t>Evaluating IT projects by their ethical nature and their gospel impact</a:t>
            </a:r>
          </a:p>
          <a:p>
            <a:r>
              <a:rPr lang="en-US" dirty="0" smtClean="0"/>
              <a:t>Studying new technologies to see how they can be used to help others and to advance the Kingdom of God</a:t>
            </a:r>
          </a:p>
          <a:p>
            <a:r>
              <a:rPr lang="en-US" dirty="0" smtClean="0"/>
              <a:t>Finding Kingdom needs that we can meet via technology</a:t>
            </a:r>
          </a:p>
          <a:p>
            <a:r>
              <a:rPr lang="en-US" dirty="0" smtClean="0"/>
              <a:t>Thinking of those who have yet to hear the gospel</a:t>
            </a:r>
          </a:p>
          <a:p>
            <a:r>
              <a:rPr lang="en-US" dirty="0" smtClean="0"/>
              <a:t>Making technology our servant and not our master</a:t>
            </a:r>
          </a:p>
          <a:p>
            <a:r>
              <a:rPr lang="en-US" dirty="0" smtClean="0"/>
              <a:t>Being actively involved in our church and in prayer, bible study, worship and personal quiet times</a:t>
            </a:r>
          </a:p>
          <a:p>
            <a:endParaRPr lang="en-US" dirty="0" smtClean="0"/>
          </a:p>
          <a:p>
            <a:endParaRPr lang="en-US" dirty="0" smtClean="0"/>
          </a:p>
          <a:p>
            <a:endParaRPr lang="en-US" dirty="0"/>
          </a:p>
        </p:txBody>
      </p:sp>
      <p:pic>
        <p:nvPicPr>
          <p:cNvPr id="1027" name="Picture 3" descr="C:\Documents and Settings\John\Local Settings\Temporary Internet Files\Content.IE5\UZMS8N7D\MCj01505630000[1].wmf"/>
          <p:cNvPicPr>
            <a:picLocks noChangeAspect="1" noChangeArrowheads="1"/>
          </p:cNvPicPr>
          <p:nvPr/>
        </p:nvPicPr>
        <p:blipFill>
          <a:blip r:embed="rId3"/>
          <a:srcRect/>
          <a:stretch>
            <a:fillRect/>
          </a:stretch>
        </p:blipFill>
        <p:spPr bwMode="auto">
          <a:xfrm>
            <a:off x="7281863" y="1619250"/>
            <a:ext cx="1554162" cy="1819275"/>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Challenges</a:t>
            </a:r>
            <a:endParaRPr lang="en-US" b="1" dirty="0"/>
          </a:p>
        </p:txBody>
      </p:sp>
      <p:sp>
        <p:nvSpPr>
          <p:cNvPr id="3" name="Content Placeholder 2"/>
          <p:cNvSpPr>
            <a:spLocks noGrp="1"/>
          </p:cNvSpPr>
          <p:nvPr>
            <p:ph sz="quarter" idx="1"/>
          </p:nvPr>
        </p:nvSpPr>
        <p:spPr>
          <a:xfrm>
            <a:off x="228600" y="1447800"/>
            <a:ext cx="5867400" cy="4572000"/>
          </a:xfrm>
        </p:spPr>
        <p:txBody>
          <a:bodyPr/>
          <a:lstStyle/>
          <a:p>
            <a:r>
              <a:rPr lang="en-US" dirty="0" smtClean="0"/>
              <a:t>For Christians to be ethically and constructively engaged with technology</a:t>
            </a:r>
          </a:p>
          <a:p>
            <a:r>
              <a:rPr lang="en-US" dirty="0" smtClean="0"/>
              <a:t>To use technology to spread the gospel</a:t>
            </a:r>
          </a:p>
          <a:p>
            <a:r>
              <a:rPr lang="en-US" dirty="0" smtClean="0"/>
              <a:t>To do high quality work that partakes of the ‘beauty of holiness’ as Spirit-filled craftsmen of God</a:t>
            </a:r>
          </a:p>
          <a:p>
            <a:r>
              <a:rPr lang="en-US" dirty="0" smtClean="0"/>
              <a:t>To be at the forefront of new technologies so their initial use is redemptive</a:t>
            </a:r>
          </a:p>
          <a:p>
            <a:r>
              <a:rPr lang="en-US" dirty="0" smtClean="0"/>
              <a:t>To offer non-violent  resistance to the wrong uses of technology</a:t>
            </a:r>
            <a:endParaRPr lang="en-US" dirty="0"/>
          </a:p>
        </p:txBody>
      </p:sp>
      <p:pic>
        <p:nvPicPr>
          <p:cNvPr id="5" name="Content Placeholder 4" descr="539049.jpg"/>
          <p:cNvPicPr>
            <a:picLocks noGrp="1" noChangeAspect="1"/>
          </p:cNvPicPr>
          <p:nvPr>
            <p:ph sz="quarter" idx="2"/>
          </p:nvPr>
        </p:nvPicPr>
        <p:blipFill>
          <a:blip r:embed="rId3"/>
          <a:stretch>
            <a:fillRect/>
          </a:stretch>
        </p:blipFill>
        <p:spPr>
          <a:xfrm>
            <a:off x="6096000" y="1600200"/>
            <a:ext cx="2892425" cy="1928283"/>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Problem</a:t>
            </a:r>
            <a:endParaRPr lang="en-US" b="1" dirty="0"/>
          </a:p>
        </p:txBody>
      </p:sp>
      <p:sp>
        <p:nvSpPr>
          <p:cNvPr id="3" name="Content Placeholder 2"/>
          <p:cNvSpPr>
            <a:spLocks noGrp="1"/>
          </p:cNvSpPr>
          <p:nvPr>
            <p:ph sz="quarter" idx="1"/>
          </p:nvPr>
        </p:nvSpPr>
        <p:spPr>
          <a:xfrm>
            <a:off x="838200" y="1828800"/>
            <a:ext cx="3749040" cy="5029200"/>
          </a:xfrm>
        </p:spPr>
        <p:txBody>
          <a:bodyPr>
            <a:normAutofit fontScale="85000" lnSpcReduction="10000"/>
          </a:bodyPr>
          <a:lstStyle/>
          <a:p>
            <a:r>
              <a:rPr lang="en-US" dirty="0" smtClean="0"/>
              <a:t>Two of the main forces that are changing the world today are technological change and religious conflict. (Others include economic globalization, environmental challenges and corrupt and self-serving leadership)</a:t>
            </a:r>
          </a:p>
          <a:p>
            <a:r>
              <a:rPr lang="en-US" dirty="0" smtClean="0"/>
              <a:t>These challenges interact and intersect with each other</a:t>
            </a:r>
          </a:p>
          <a:p>
            <a:r>
              <a:rPr lang="en-US" dirty="0" smtClean="0"/>
              <a:t>Technological change threatens some religions more than others and intersects with globalization and the environmental issues.</a:t>
            </a:r>
          </a:p>
          <a:p>
            <a:endParaRPr lang="en-US" dirty="0"/>
          </a:p>
        </p:txBody>
      </p:sp>
      <p:sp>
        <p:nvSpPr>
          <p:cNvPr id="4" name="Content Placeholder 3"/>
          <p:cNvSpPr>
            <a:spLocks noGrp="1"/>
          </p:cNvSpPr>
          <p:nvPr>
            <p:ph sz="quarter" idx="2"/>
          </p:nvPr>
        </p:nvSpPr>
        <p:spPr>
          <a:xfrm>
            <a:off x="4876800" y="1752600"/>
            <a:ext cx="3749040" cy="4572000"/>
          </a:xfrm>
        </p:spPr>
        <p:txBody>
          <a:bodyPr>
            <a:normAutofit fontScale="85000" lnSpcReduction="10000"/>
          </a:bodyPr>
          <a:lstStyle/>
          <a:p>
            <a:r>
              <a:rPr lang="en-US" dirty="0" smtClean="0"/>
              <a:t>Technological change is set to increase very rapidly </a:t>
            </a:r>
          </a:p>
          <a:p>
            <a:r>
              <a:rPr lang="en-US" dirty="0" smtClean="0"/>
              <a:t>Artificial intelligence is already operating in some highly specialized areas (such as playing chess, translating languages and driving autonomous vehicles) </a:t>
            </a:r>
          </a:p>
          <a:p>
            <a:r>
              <a:rPr lang="en-US" dirty="0" smtClean="0"/>
              <a:t>Biotechnology is at the point where the definition of what it even means to be human is constantly being challenged</a:t>
            </a:r>
          </a:p>
          <a:p>
            <a:r>
              <a:rPr lang="en-US" dirty="0" smtClean="0"/>
              <a:t>A great gap is opening up between the technological have’s and have-nots </a:t>
            </a:r>
            <a:endParaRPr lang="en-US" dirty="0"/>
          </a:p>
        </p:txBody>
      </p:sp>
      <p:pic>
        <p:nvPicPr>
          <p:cNvPr id="1026" name="Picture 2" descr="C:\Documents and Settings\John\Local Settings\Temporary Internet Files\Content.IE5\UTSV87Q5\MCj02002710000[1].wmf"/>
          <p:cNvPicPr>
            <a:picLocks noChangeAspect="1" noChangeArrowheads="1"/>
          </p:cNvPicPr>
          <p:nvPr/>
        </p:nvPicPr>
        <p:blipFill>
          <a:blip r:embed="rId3"/>
          <a:srcRect/>
          <a:stretch>
            <a:fillRect/>
          </a:stretch>
        </p:blipFill>
        <p:spPr bwMode="auto">
          <a:xfrm>
            <a:off x="7315200" y="125954"/>
            <a:ext cx="1246188" cy="1678689"/>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Christian Response</a:t>
            </a:r>
            <a:endParaRPr lang="en-US" b="1" dirty="0"/>
          </a:p>
        </p:txBody>
      </p:sp>
      <p:sp>
        <p:nvSpPr>
          <p:cNvPr id="3" name="Content Placeholder 2"/>
          <p:cNvSpPr>
            <a:spLocks noGrp="1"/>
          </p:cNvSpPr>
          <p:nvPr>
            <p:ph sz="quarter" idx="1"/>
          </p:nvPr>
        </p:nvSpPr>
        <p:spPr/>
        <p:txBody>
          <a:bodyPr>
            <a:normAutofit lnSpcReduction="10000"/>
          </a:bodyPr>
          <a:lstStyle/>
          <a:p>
            <a:r>
              <a:rPr lang="en-US" dirty="0" smtClean="0"/>
              <a:t>Very few Christian pastors or theologians are addressing these issues or the challenges that we will face as we fully enter the Information Age</a:t>
            </a:r>
          </a:p>
          <a:p>
            <a:r>
              <a:rPr lang="en-US" dirty="0" smtClean="0"/>
              <a:t>Some Christians are beginning to use technology to share the gospel and these efforts are gradually gathering momentum</a:t>
            </a:r>
            <a:endParaRPr lang="en-US" dirty="0"/>
          </a:p>
        </p:txBody>
      </p:sp>
      <p:pic>
        <p:nvPicPr>
          <p:cNvPr id="5" name="Content Placeholder 4" descr="church04.jpg"/>
          <p:cNvPicPr>
            <a:picLocks noGrp="1" noChangeAspect="1"/>
          </p:cNvPicPr>
          <p:nvPr>
            <p:ph sz="quarter" idx="2"/>
          </p:nvPr>
        </p:nvPicPr>
        <p:blipFill>
          <a:blip r:embed="rId3"/>
          <a:stretch>
            <a:fillRect/>
          </a:stretch>
        </p:blipFill>
        <p:spPr>
          <a:xfrm>
            <a:off x="5155085" y="1447800"/>
            <a:ext cx="3307404" cy="457200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Shift Happens: Video On Globalization</a:t>
            </a:r>
            <a:endParaRPr lang="en-US" b="1" dirty="0"/>
          </a:p>
        </p:txBody>
      </p:sp>
      <p:sp>
        <p:nvSpPr>
          <p:cNvPr id="3" name="Content Placeholder 2"/>
          <p:cNvSpPr>
            <a:spLocks noGrp="1"/>
          </p:cNvSpPr>
          <p:nvPr>
            <p:ph sz="quarter" idx="1"/>
          </p:nvPr>
        </p:nvSpPr>
        <p:spPr/>
        <p:txBody>
          <a:bodyPr/>
          <a:lstStyle/>
          <a:p>
            <a:r>
              <a:rPr lang="en-US" dirty="0" smtClean="0">
                <a:hlinkClick r:id="rId3"/>
              </a:rPr>
              <a:t>http://www.youtube.com/watch?v=ljbI-363A2Q</a:t>
            </a:r>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Some Of The Theological Issues</a:t>
            </a:r>
            <a:endParaRPr lang="en-US" b="1" dirty="0"/>
          </a:p>
        </p:txBody>
      </p:sp>
      <p:sp>
        <p:nvSpPr>
          <p:cNvPr id="3" name="Content Placeholder 2"/>
          <p:cNvSpPr>
            <a:spLocks noGrp="1"/>
          </p:cNvSpPr>
          <p:nvPr>
            <p:ph sz="quarter" idx="1"/>
          </p:nvPr>
        </p:nvSpPr>
        <p:spPr/>
        <p:txBody>
          <a:bodyPr>
            <a:normAutofit/>
          </a:bodyPr>
          <a:lstStyle/>
          <a:p>
            <a:r>
              <a:rPr lang="en-US" dirty="0" smtClean="0"/>
              <a:t>Robots &amp; Humans</a:t>
            </a:r>
          </a:p>
          <a:p>
            <a:r>
              <a:rPr lang="en-US" dirty="0" smtClean="0"/>
              <a:t>Robot Ethics</a:t>
            </a:r>
          </a:p>
          <a:p>
            <a:r>
              <a:rPr lang="en-US" dirty="0" smtClean="0"/>
              <a:t>Databases &amp; Privacy</a:t>
            </a:r>
          </a:p>
          <a:p>
            <a:r>
              <a:rPr lang="en-US" dirty="0" smtClean="0"/>
              <a:t>Artificial Intelligence</a:t>
            </a:r>
          </a:p>
          <a:p>
            <a:r>
              <a:rPr lang="en-US" dirty="0" smtClean="0"/>
              <a:t>Neural Implants &amp; Human Personality</a:t>
            </a:r>
          </a:p>
          <a:p>
            <a:r>
              <a:rPr lang="en-US" dirty="0" smtClean="0"/>
              <a:t>Artificial Transplants (how much of the human body can we replace and still be human)</a:t>
            </a:r>
          </a:p>
          <a:p>
            <a:endParaRPr lang="en-US" dirty="0"/>
          </a:p>
        </p:txBody>
      </p:sp>
      <p:sp>
        <p:nvSpPr>
          <p:cNvPr id="4" name="Content Placeholder 3"/>
          <p:cNvSpPr>
            <a:spLocks noGrp="1"/>
          </p:cNvSpPr>
          <p:nvPr>
            <p:ph sz="quarter" idx="2"/>
          </p:nvPr>
        </p:nvSpPr>
        <p:spPr/>
        <p:txBody>
          <a:bodyPr>
            <a:normAutofit/>
          </a:bodyPr>
          <a:lstStyle/>
          <a:p>
            <a:r>
              <a:rPr lang="en-US" dirty="0" smtClean="0"/>
              <a:t>Definitions of Mind/Body/Spirit</a:t>
            </a:r>
          </a:p>
          <a:p>
            <a:r>
              <a:rPr lang="en-US" dirty="0" smtClean="0"/>
              <a:t>Intelligent avatars ?</a:t>
            </a:r>
          </a:p>
          <a:p>
            <a:r>
              <a:rPr lang="en-US" dirty="0" smtClean="0"/>
              <a:t>Trans-Humanism</a:t>
            </a:r>
          </a:p>
          <a:p>
            <a:r>
              <a:rPr lang="en-US" dirty="0" smtClean="0"/>
              <a:t>Post-Humanism</a:t>
            </a:r>
          </a:p>
          <a:p>
            <a:r>
              <a:rPr lang="en-US" dirty="0" smtClean="0"/>
              <a:t>Genetic  alteration of human personality</a:t>
            </a:r>
          </a:p>
          <a:p>
            <a:r>
              <a:rPr lang="en-US" dirty="0" smtClean="0"/>
              <a:t>Abortion of people with “criminal genes”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Recent Books</a:t>
            </a:r>
            <a:endParaRPr lang="en-US" b="1" dirty="0"/>
          </a:p>
        </p:txBody>
      </p:sp>
      <p:sp>
        <p:nvSpPr>
          <p:cNvPr id="3" name="Content Placeholder 2"/>
          <p:cNvSpPr>
            <a:spLocks noGrp="1"/>
          </p:cNvSpPr>
          <p:nvPr>
            <p:ph sz="quarter" idx="1"/>
          </p:nvPr>
        </p:nvSpPr>
        <p:spPr>
          <a:xfrm>
            <a:off x="304800" y="1447800"/>
            <a:ext cx="5181600" cy="4572000"/>
          </a:xfrm>
        </p:spPr>
        <p:txBody>
          <a:bodyPr/>
          <a:lstStyle/>
          <a:p>
            <a:r>
              <a:rPr lang="en-US" dirty="0" smtClean="0"/>
              <a:t>Ray </a:t>
            </a:r>
            <a:r>
              <a:rPr lang="en-US" dirty="0" err="1" smtClean="0"/>
              <a:t>Kurzweil</a:t>
            </a:r>
            <a:r>
              <a:rPr lang="en-US" dirty="0" smtClean="0"/>
              <a:t>:  </a:t>
            </a:r>
            <a:r>
              <a:rPr lang="en-US" i="1" dirty="0" smtClean="0"/>
              <a:t>The Age of Spiritual Machines</a:t>
            </a:r>
            <a:r>
              <a:rPr lang="en-US" dirty="0" smtClean="0"/>
              <a:t>;  </a:t>
            </a:r>
            <a:r>
              <a:rPr lang="en-US" i="1" dirty="0" smtClean="0"/>
              <a:t>The Singularity Is Near</a:t>
            </a:r>
            <a:br>
              <a:rPr lang="en-US" i="1" dirty="0" smtClean="0"/>
            </a:br>
            <a:endParaRPr lang="en-US" i="1" dirty="0" smtClean="0"/>
          </a:p>
          <a:p>
            <a:r>
              <a:rPr lang="en-US" dirty="0" smtClean="0"/>
              <a:t>Richard Clarke – </a:t>
            </a:r>
            <a:r>
              <a:rPr lang="en-US" i="1" dirty="0" smtClean="0"/>
              <a:t>Breakpoint</a:t>
            </a:r>
            <a:br>
              <a:rPr lang="en-US" i="1" dirty="0" smtClean="0"/>
            </a:br>
            <a:endParaRPr lang="en-US" i="1" dirty="0" smtClean="0"/>
          </a:p>
          <a:p>
            <a:r>
              <a:rPr lang="en-US" dirty="0" smtClean="0"/>
              <a:t>Francis Fukuyama – </a:t>
            </a:r>
            <a:r>
              <a:rPr lang="en-US" i="1" dirty="0" smtClean="0"/>
              <a:t>Our </a:t>
            </a:r>
            <a:r>
              <a:rPr lang="en-US" i="1" dirty="0" err="1" smtClean="0"/>
              <a:t>Posthuman</a:t>
            </a:r>
            <a:r>
              <a:rPr lang="en-US" i="1" dirty="0" smtClean="0"/>
              <a:t> Future: Consequences of The Biotechnology Revolution</a:t>
            </a:r>
            <a:br>
              <a:rPr lang="en-US" i="1" dirty="0" smtClean="0"/>
            </a:br>
            <a:endParaRPr lang="en-US" i="1" dirty="0" smtClean="0"/>
          </a:p>
          <a:p>
            <a:r>
              <a:rPr lang="en-US" dirty="0" smtClean="0"/>
              <a:t>James Gardner </a:t>
            </a:r>
            <a:r>
              <a:rPr lang="en-US" i="1" dirty="0" smtClean="0"/>
              <a:t>– The Intelligent Universe</a:t>
            </a:r>
          </a:p>
          <a:p>
            <a:endParaRPr lang="en-US" dirty="0"/>
          </a:p>
        </p:txBody>
      </p:sp>
      <p:pic>
        <p:nvPicPr>
          <p:cNvPr id="1026" name="Picture 2" descr="C:\Documents and Settings\John\Local Settings\Temporary Internet Files\Content.IE5\TH47CKJ0\MPj04023550000[1].jpg"/>
          <p:cNvPicPr>
            <a:picLocks noGrp="1" noChangeAspect="1" noChangeArrowheads="1"/>
          </p:cNvPicPr>
          <p:nvPr>
            <p:ph sz="quarter" idx="2"/>
          </p:nvPr>
        </p:nvPicPr>
        <p:blipFill>
          <a:blip r:embed="rId3" cstate="print"/>
          <a:srcRect/>
          <a:stretch>
            <a:fillRect/>
          </a:stretch>
        </p:blipFill>
        <p:spPr bwMode="auto">
          <a:xfrm>
            <a:off x="5805914" y="1524001"/>
            <a:ext cx="2972961" cy="19812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Technology: Good Or Evil?</a:t>
            </a:r>
            <a:endParaRPr lang="en-US" b="1" dirty="0"/>
          </a:p>
        </p:txBody>
      </p:sp>
      <p:sp>
        <p:nvSpPr>
          <p:cNvPr id="3" name="Content Placeholder 2"/>
          <p:cNvSpPr>
            <a:spLocks noGrp="1"/>
          </p:cNvSpPr>
          <p:nvPr>
            <p:ph sz="quarter" idx="1"/>
          </p:nvPr>
        </p:nvSpPr>
        <p:spPr>
          <a:xfrm>
            <a:off x="381000" y="1447800"/>
            <a:ext cx="5410200" cy="4572000"/>
          </a:xfrm>
        </p:spPr>
        <p:txBody>
          <a:bodyPr>
            <a:normAutofit/>
          </a:bodyPr>
          <a:lstStyle/>
          <a:p>
            <a:r>
              <a:rPr lang="en-US" sz="2400" dirty="0" smtClean="0"/>
              <a:t>The two extreme views are that:</a:t>
            </a:r>
            <a:br>
              <a:rPr lang="en-US" sz="2400" dirty="0" smtClean="0"/>
            </a:br>
            <a:r>
              <a:rPr lang="en-US" sz="2400" dirty="0" smtClean="0"/>
              <a:t> a) technology is always good </a:t>
            </a:r>
            <a:br>
              <a:rPr lang="en-US" sz="2400" dirty="0" smtClean="0"/>
            </a:br>
            <a:r>
              <a:rPr lang="en-US" sz="2400" dirty="0" smtClean="0"/>
              <a:t> b) technology is always evil.</a:t>
            </a:r>
          </a:p>
          <a:p>
            <a:r>
              <a:rPr lang="en-US" sz="2400" dirty="0" smtClean="0"/>
              <a:t>Another view is that technology is about material objects and is therefore unspiritual and this is not the concern of the Church.</a:t>
            </a:r>
          </a:p>
          <a:p>
            <a:r>
              <a:rPr lang="en-US" sz="2400" dirty="0" smtClean="0"/>
              <a:t>This is Greek Platonism (matter is evil and confining). However Christianity is about an incarnate Christ and a resurrected body and takes the transformation of the material world very seriously indeed.</a:t>
            </a:r>
            <a:endParaRPr lang="en-US" sz="2400" dirty="0"/>
          </a:p>
        </p:txBody>
      </p:sp>
      <p:pic>
        <p:nvPicPr>
          <p:cNvPr id="2050" name="Picture 2" descr="C:\Documents and Settings\John\Local Settings\Temporary Internet Files\Content.IE5\UZMS8N7D\MCj03835000000[1].wmf"/>
          <p:cNvPicPr>
            <a:picLocks noGrp="1" noChangeAspect="1" noChangeArrowheads="1"/>
          </p:cNvPicPr>
          <p:nvPr>
            <p:ph sz="quarter" idx="2"/>
          </p:nvPr>
        </p:nvPicPr>
        <p:blipFill>
          <a:blip r:embed="rId3"/>
          <a:srcRect/>
          <a:stretch>
            <a:fillRect/>
          </a:stretch>
        </p:blipFill>
        <p:spPr bwMode="auto">
          <a:xfrm>
            <a:off x="6172200" y="1524000"/>
            <a:ext cx="2786688" cy="28956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Holy Spirit &amp; Technology</a:t>
            </a:r>
            <a:endParaRPr lang="en-US" b="1" dirty="0"/>
          </a:p>
        </p:txBody>
      </p:sp>
      <p:sp>
        <p:nvSpPr>
          <p:cNvPr id="3" name="Content Placeholder 2"/>
          <p:cNvSpPr>
            <a:spLocks noGrp="1"/>
          </p:cNvSpPr>
          <p:nvPr>
            <p:ph sz="quarter" idx="1"/>
          </p:nvPr>
        </p:nvSpPr>
        <p:spPr>
          <a:xfrm>
            <a:off x="533400" y="1447800"/>
            <a:ext cx="6172200" cy="4953000"/>
          </a:xfrm>
        </p:spPr>
        <p:txBody>
          <a:bodyPr>
            <a:normAutofit fontScale="92500" lnSpcReduction="10000"/>
          </a:bodyPr>
          <a:lstStyle/>
          <a:p>
            <a:r>
              <a:rPr lang="en-US" dirty="0" err="1" smtClean="0"/>
              <a:t>Bezalel</a:t>
            </a:r>
            <a:r>
              <a:rPr lang="en-US" dirty="0" smtClean="0"/>
              <a:t> was the first Spirit-filled person in the Bible</a:t>
            </a:r>
          </a:p>
          <a:p>
            <a:r>
              <a:rPr lang="en-US" dirty="0" err="1" smtClean="0"/>
              <a:t>Bezalel</a:t>
            </a:r>
            <a:r>
              <a:rPr lang="en-US" dirty="0" smtClean="0"/>
              <a:t> was filled with the Spirit so that he could accomplish a technological task – building the Tabernacle</a:t>
            </a:r>
          </a:p>
          <a:p>
            <a:r>
              <a:rPr lang="en-US" i="1" dirty="0" smtClean="0"/>
              <a:t>And Jehovah spoke to Moses, saying, Behold, I, I have called by name </a:t>
            </a:r>
            <a:r>
              <a:rPr lang="en-US" i="1" dirty="0" err="1" smtClean="0"/>
              <a:t>Bezaleel</a:t>
            </a:r>
            <a:r>
              <a:rPr lang="en-US" i="1" dirty="0" smtClean="0"/>
              <a:t>, the son of Uri, the son of </a:t>
            </a:r>
            <a:r>
              <a:rPr lang="en-US" i="1" dirty="0" err="1" smtClean="0"/>
              <a:t>Hur</a:t>
            </a:r>
            <a:r>
              <a:rPr lang="en-US" i="1" dirty="0" smtClean="0"/>
              <a:t>, of the tribe of Judah. And I have filled him with the spirit of God, in wisdom, and in understanding, and in knowledge, and in all workmanship, to devise designs; to work in gold, and in silver, and in bronze, and in cutting of stones, to set them, and in carving of timber, to work in all workmanship. </a:t>
            </a:r>
            <a:r>
              <a:rPr lang="en-US" dirty="0" smtClean="0"/>
              <a:t/>
            </a:r>
            <a:br>
              <a:rPr lang="en-US" dirty="0" smtClean="0"/>
            </a:br>
            <a:r>
              <a:rPr lang="en-US" dirty="0" smtClean="0"/>
              <a:t>(Exodus 31:1-5 MKJV)</a:t>
            </a:r>
          </a:p>
          <a:p>
            <a:endParaRPr lang="en-US" dirty="0" smtClean="0"/>
          </a:p>
          <a:p>
            <a:endParaRPr lang="en-US" dirty="0"/>
          </a:p>
        </p:txBody>
      </p:sp>
      <p:pic>
        <p:nvPicPr>
          <p:cNvPr id="3074" name="Picture 2" descr="C:\Documents and Settings\John\Local Settings\Temporary Internet Files\Content.IE5\TH47CKJ0\MCSY01258_0000[1].wmf"/>
          <p:cNvPicPr>
            <a:picLocks noGrp="1" noChangeAspect="1" noChangeArrowheads="1"/>
          </p:cNvPicPr>
          <p:nvPr>
            <p:ph sz="quarter" idx="2"/>
          </p:nvPr>
        </p:nvPicPr>
        <p:blipFill>
          <a:blip r:embed="rId3"/>
          <a:srcRect/>
          <a:stretch>
            <a:fillRect/>
          </a:stretch>
        </p:blipFill>
        <p:spPr bwMode="auto">
          <a:xfrm>
            <a:off x="6858000" y="1524000"/>
            <a:ext cx="1901825" cy="1626709"/>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Jesus &amp; Technology</a:t>
            </a:r>
            <a:endParaRPr lang="en-US" b="1" dirty="0"/>
          </a:p>
        </p:txBody>
      </p:sp>
      <p:sp>
        <p:nvSpPr>
          <p:cNvPr id="3" name="Content Placeholder 2"/>
          <p:cNvSpPr>
            <a:spLocks noGrp="1"/>
          </p:cNvSpPr>
          <p:nvPr>
            <p:ph sz="quarter" idx="1"/>
          </p:nvPr>
        </p:nvSpPr>
        <p:spPr>
          <a:xfrm>
            <a:off x="381000" y="1447800"/>
            <a:ext cx="6019800" cy="5181600"/>
          </a:xfrm>
        </p:spPr>
        <p:txBody>
          <a:bodyPr/>
          <a:lstStyle/>
          <a:p>
            <a:r>
              <a:rPr lang="en-US" dirty="0" smtClean="0"/>
              <a:t>Jesus did not incarnate as a monk, or a philosopher but as a carpenter – a creative, tool-using, technical person</a:t>
            </a:r>
          </a:p>
          <a:p>
            <a:r>
              <a:rPr lang="en-US" dirty="0" smtClean="0"/>
              <a:t>Jewish rabbis had to learn a trade e.g. Paul was a tentmaker</a:t>
            </a:r>
          </a:p>
          <a:p>
            <a:r>
              <a:rPr lang="en-US" dirty="0" smtClean="0"/>
              <a:t>The disciples were “hands-on” people (fishermen etc)</a:t>
            </a:r>
          </a:p>
          <a:p>
            <a:r>
              <a:rPr lang="en-US" dirty="0" smtClean="0"/>
              <a:t>This means we need to redefine spirituality to include some measure of technical ability!</a:t>
            </a:r>
          </a:p>
          <a:p>
            <a:r>
              <a:rPr lang="en-US" dirty="0" smtClean="0"/>
              <a:t>Contrast between Jesus’ followers / methods &amp; that of Greek philosophers</a:t>
            </a:r>
            <a:endParaRPr lang="en-US" dirty="0"/>
          </a:p>
        </p:txBody>
      </p:sp>
      <p:pic>
        <p:nvPicPr>
          <p:cNvPr id="5" name="Content Placeholder 4" descr="jesus7.jpg"/>
          <p:cNvPicPr>
            <a:picLocks noGrp="1" noChangeAspect="1"/>
          </p:cNvPicPr>
          <p:nvPr>
            <p:ph sz="quarter" idx="2"/>
          </p:nvPr>
        </p:nvPicPr>
        <p:blipFill>
          <a:blip r:embed="rId3"/>
          <a:stretch>
            <a:fillRect/>
          </a:stretch>
        </p:blipFill>
        <p:spPr>
          <a:xfrm>
            <a:off x="6858000" y="1600200"/>
            <a:ext cx="2073075" cy="3505200"/>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764</TotalTime>
  <Words>1464</Words>
  <Application>Microsoft Office PowerPoint</Application>
  <PresentationFormat>On-screen Show (4:3)</PresentationFormat>
  <Paragraphs>121</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Equity</vt:lpstr>
      <vt:lpstr>Cybermissions: Towards A Theology Of Technology</vt:lpstr>
      <vt:lpstr>The Problem</vt:lpstr>
      <vt:lpstr>The Christian Response</vt:lpstr>
      <vt:lpstr>Shift Happens: Video On Globalization</vt:lpstr>
      <vt:lpstr>Some Of The Theological Issues</vt:lpstr>
      <vt:lpstr>Recent Books</vt:lpstr>
      <vt:lpstr>Technology: Good Or Evil?</vt:lpstr>
      <vt:lpstr>The Holy Spirit &amp; Technology</vt:lpstr>
      <vt:lpstr>Jesus &amp; Technology</vt:lpstr>
      <vt:lpstr>God  &amp; The Ark Of The Covenant</vt:lpstr>
      <vt:lpstr>Spirit-Indwelt Machines</vt:lpstr>
      <vt:lpstr>Demons In The Machine….</vt:lpstr>
      <vt:lpstr>Idols and Artifacts</vt:lpstr>
      <vt:lpstr>Good Technology Is…</vt:lpstr>
      <vt:lpstr>Evil Technology Is…</vt:lpstr>
      <vt:lpstr>So Then….</vt:lpstr>
      <vt:lpstr>We Can Do This By….</vt:lpstr>
      <vt:lpstr>The Challenges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A Theology Of Technology</dc:title>
  <dc:creator>John Edmiston</dc:creator>
  <cp:lastModifiedBy>John Edmiston</cp:lastModifiedBy>
  <cp:revision>47</cp:revision>
  <dcterms:created xsi:type="dcterms:W3CDTF">2007-05-20T20:21:02Z</dcterms:created>
  <dcterms:modified xsi:type="dcterms:W3CDTF">2007-06-09T23:41:04Z</dcterms:modified>
</cp:coreProperties>
</file>